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94360" y="566928"/>
            <a:ext cx="1463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D4ED8"/>
                </a:solidFill>
              </a:rPr>
              <a:t>MOVE78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94360" y="114300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Board AI Governance Sample Deck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612648" y="1901952"/>
            <a:ext cx="6858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64748B"/>
                </a:solidFill>
              </a:rPr>
              <a:t>A sample board-level reporting structure for AI inventory, risk posture, regulatory exposure, agentic AI controls, and 90-day implementation decisions.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640080" y="2880360"/>
            <a:ext cx="33375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49808" y="3008376"/>
            <a:ext cx="73152" cy="88696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96112" y="3044952"/>
            <a:ext cx="29260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What this deck is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896112" y="3337560"/>
            <a:ext cx="2926080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A sample executive reporting artifact. Replace sample values with your own inventory, evidence, risk, and implementation data.</a:t>
            </a:r>
            <a:endParaRPr lang="en-US" sz="790" dirty="0"/>
          </a:p>
        </p:txBody>
      </p:sp>
      <p:sp>
        <p:nvSpPr>
          <p:cNvPr id="10" name="Shape 8"/>
          <p:cNvSpPr/>
          <p:nvPr/>
        </p:nvSpPr>
        <p:spPr>
          <a:xfrm>
            <a:off x="4251960" y="2880360"/>
            <a:ext cx="33375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361688" y="3008376"/>
            <a:ext cx="73152" cy="88696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507992" y="3044952"/>
            <a:ext cx="29260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What it is not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4507992" y="3337560"/>
            <a:ext cx="2926080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It is not legal advice, audit opinion, certification evidence, or a guarantee of compliance.</a:t>
            </a:r>
            <a:endParaRPr lang="en-US" sz="790" dirty="0"/>
          </a:p>
        </p:txBody>
      </p:sp>
      <p:sp>
        <p:nvSpPr>
          <p:cNvPr id="14" name="Shape 12"/>
          <p:cNvSpPr/>
          <p:nvPr/>
        </p:nvSpPr>
        <p:spPr>
          <a:xfrm>
            <a:off x="7863840" y="2880360"/>
            <a:ext cx="33375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7973568" y="3008376"/>
            <a:ext cx="73152" cy="886968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8119872" y="3044952"/>
            <a:ext cx="29260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Where it fits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8119872" y="3337560"/>
            <a:ext cx="2926080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Use it as a board-facing preview of the ACT-2 Professional operating system.</a:t>
            </a:r>
            <a:endParaRPr lang="en-US" sz="790" dirty="0"/>
          </a:p>
        </p:txBody>
      </p:sp>
      <p:sp>
        <p:nvSpPr>
          <p:cNvPr id="18" name="Text 16"/>
          <p:cNvSpPr/>
          <p:nvPr/>
        </p:nvSpPr>
        <p:spPr>
          <a:xfrm>
            <a:off x="502920" y="6510528"/>
            <a:ext cx="8961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Move78 International Limited - Sample board reporting artifact - informational only, not legal advice</a:t>
            </a:r>
            <a:endParaRPr lang="en-US" sz="670" dirty="0"/>
          </a:p>
        </p:txBody>
      </p:sp>
      <p:sp>
        <p:nvSpPr>
          <p:cNvPr id="19" name="Text 17"/>
          <p:cNvSpPr/>
          <p:nvPr/>
        </p:nvSpPr>
        <p:spPr>
          <a:xfrm>
            <a:off x="11247120" y="6510528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1</a:t>
            </a:r>
            <a:endParaRPr lang="en-US" sz="67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28600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D4ED8"/>
                </a:solidFill>
              </a:rPr>
              <a:t>MOVE78</a:t>
            </a:r>
            <a:endParaRPr lang="en-US" sz="90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8686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Board decision summary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02920" y="1005840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</a:rPr>
              <a:t>Use this slide to isolate what management needs from the board: approval, funding, risk appetite, or escalation.</a:t>
            </a:r>
            <a:endParaRPr lang="en-US" sz="850" dirty="0"/>
          </a:p>
        </p:txBody>
      </p:sp>
      <p:sp>
        <p:nvSpPr>
          <p:cNvPr id="5" name="Shape 3"/>
          <p:cNvSpPr/>
          <p:nvPr/>
        </p:nvSpPr>
        <p:spPr>
          <a:xfrm>
            <a:off x="594360" y="1600200"/>
            <a:ext cx="3566160" cy="100584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04088" y="1728216"/>
            <a:ext cx="73152" cy="74980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50392" y="1764792"/>
            <a:ext cx="3154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Decision requested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850392" y="2057400"/>
            <a:ext cx="31546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Approve a 90-day AI governance implementation plan covering inventory, risk register, vendor diligence, board reporting, and agentic AI controls.</a:t>
            </a:r>
            <a:endParaRPr lang="en-US" sz="790" dirty="0"/>
          </a:p>
        </p:txBody>
      </p:sp>
      <p:sp>
        <p:nvSpPr>
          <p:cNvPr id="9" name="Shape 7"/>
          <p:cNvSpPr/>
          <p:nvPr/>
        </p:nvSpPr>
        <p:spPr>
          <a:xfrm>
            <a:off x="4434840" y="1600200"/>
            <a:ext cx="3566160" cy="100584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44568" y="1728216"/>
            <a:ext cx="73152" cy="74980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690872" y="1764792"/>
            <a:ext cx="3154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Why now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4690872" y="2057400"/>
            <a:ext cx="31546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AI adoption is ahead of documented controls. Shadow AI, vendor AI, and agentic workflows are moving faster than evidence and ownership.</a:t>
            </a:r>
            <a:endParaRPr lang="en-US" sz="790" dirty="0"/>
          </a:p>
        </p:txBody>
      </p:sp>
      <p:sp>
        <p:nvSpPr>
          <p:cNvPr id="13" name="Shape 11"/>
          <p:cNvSpPr/>
          <p:nvPr/>
        </p:nvSpPr>
        <p:spPr>
          <a:xfrm>
            <a:off x="8275320" y="1600200"/>
            <a:ext cx="3291840" cy="100584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385048" y="1728216"/>
            <a:ext cx="73152" cy="74980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531352" y="1764792"/>
            <a:ext cx="2880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Board-level risk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8531352" y="2057400"/>
            <a:ext cx="2880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The organization cannot defend AI governance maturity if inventory, ownership, incident escalation, and consumer-impact evidence are incomplete.</a:t>
            </a:r>
            <a:endParaRPr lang="en-US" sz="790" dirty="0"/>
          </a:p>
        </p:txBody>
      </p:sp>
      <p:sp>
        <p:nvSpPr>
          <p:cNvPr id="17" name="Shape 15"/>
          <p:cNvSpPr/>
          <p:nvPr/>
        </p:nvSpPr>
        <p:spPr>
          <a:xfrm>
            <a:off x="594360" y="3063240"/>
            <a:ext cx="10972800" cy="384048"/>
          </a:xfrm>
          <a:prstGeom prst="rect">
            <a:avLst/>
          </a:prstGeom>
          <a:solidFill>
            <a:srgbClr val="0F172A"/>
          </a:solidFill>
          <a:ln w="6350">
            <a:solidFill>
              <a:srgbClr val="0F172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49224" y="3154680"/>
            <a:ext cx="190195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Item</a:t>
            </a:r>
            <a:endParaRPr lang="en-US" sz="690" dirty="0"/>
          </a:p>
        </p:txBody>
      </p:sp>
      <p:sp>
        <p:nvSpPr>
          <p:cNvPr id="19" name="Text 17"/>
          <p:cNvSpPr/>
          <p:nvPr/>
        </p:nvSpPr>
        <p:spPr>
          <a:xfrm>
            <a:off x="2660904" y="3154680"/>
            <a:ext cx="45537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Current state</a:t>
            </a:r>
            <a:endParaRPr lang="en-US" sz="690" dirty="0"/>
          </a:p>
        </p:txBody>
      </p:sp>
      <p:sp>
        <p:nvSpPr>
          <p:cNvPr id="20" name="Text 18"/>
          <p:cNvSpPr/>
          <p:nvPr/>
        </p:nvSpPr>
        <p:spPr>
          <a:xfrm>
            <a:off x="7324344" y="3154680"/>
            <a:ext cx="418795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Board decision needed</a:t>
            </a:r>
            <a:endParaRPr lang="en-US" sz="690" dirty="0"/>
          </a:p>
        </p:txBody>
      </p:sp>
      <p:sp>
        <p:nvSpPr>
          <p:cNvPr id="21" name="Shape 19"/>
          <p:cNvSpPr/>
          <p:nvPr/>
        </p:nvSpPr>
        <p:spPr>
          <a:xfrm>
            <a:off x="594360" y="3447288"/>
            <a:ext cx="1097280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594360" y="34472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9224" y="3511296"/>
            <a:ext cx="19019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AI inventory</a:t>
            </a:r>
            <a:endParaRPr lang="en-US" sz="710" dirty="0"/>
          </a:p>
        </p:txBody>
      </p:sp>
      <p:sp>
        <p:nvSpPr>
          <p:cNvPr id="24" name="Shape 22"/>
          <p:cNvSpPr/>
          <p:nvPr/>
        </p:nvSpPr>
        <p:spPr>
          <a:xfrm>
            <a:off x="2606040" y="34472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2660904" y="3511296"/>
            <a:ext cx="45537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Partial; approved tools listed, shadow usage not complete</a:t>
            </a:r>
            <a:endParaRPr lang="en-US" sz="710" dirty="0"/>
          </a:p>
        </p:txBody>
      </p:sp>
      <p:sp>
        <p:nvSpPr>
          <p:cNvPr id="26" name="Shape 24"/>
          <p:cNvSpPr/>
          <p:nvPr/>
        </p:nvSpPr>
        <p:spPr>
          <a:xfrm>
            <a:off x="7269480" y="34472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7324344" y="3511296"/>
            <a:ext cx="41879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Approve usage-based inventory refresh</a:t>
            </a:r>
            <a:endParaRPr lang="en-US" sz="710" dirty="0"/>
          </a:p>
        </p:txBody>
      </p:sp>
      <p:sp>
        <p:nvSpPr>
          <p:cNvPr id="28" name="Shape 26"/>
          <p:cNvSpPr/>
          <p:nvPr/>
        </p:nvSpPr>
        <p:spPr>
          <a:xfrm>
            <a:off x="11567160" y="34472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594360" y="3904488"/>
            <a:ext cx="1097280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594360" y="39044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9224" y="3968496"/>
            <a:ext cx="19019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High-impact systems</a:t>
            </a:r>
            <a:endParaRPr lang="en-US" sz="710" dirty="0"/>
          </a:p>
        </p:txBody>
      </p:sp>
      <p:sp>
        <p:nvSpPr>
          <p:cNvPr id="32" name="Shape 30"/>
          <p:cNvSpPr/>
          <p:nvPr/>
        </p:nvSpPr>
        <p:spPr>
          <a:xfrm>
            <a:off x="2606040" y="39044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2660904" y="3968496"/>
            <a:ext cx="45537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Known use cases exist; evidence uneven</a:t>
            </a:r>
            <a:endParaRPr lang="en-US" sz="710" dirty="0"/>
          </a:p>
        </p:txBody>
      </p:sp>
      <p:sp>
        <p:nvSpPr>
          <p:cNvPr id="34" name="Shape 32"/>
          <p:cNvSpPr/>
          <p:nvPr/>
        </p:nvSpPr>
        <p:spPr>
          <a:xfrm>
            <a:off x="7269480" y="39044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7324344" y="3968496"/>
            <a:ext cx="41879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Require owner and evidence package for each</a:t>
            </a:r>
            <a:endParaRPr lang="en-US" sz="710" dirty="0"/>
          </a:p>
        </p:txBody>
      </p:sp>
      <p:sp>
        <p:nvSpPr>
          <p:cNvPr id="36" name="Shape 34"/>
          <p:cNvSpPr/>
          <p:nvPr/>
        </p:nvSpPr>
        <p:spPr>
          <a:xfrm>
            <a:off x="11567160" y="39044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594360" y="4361688"/>
            <a:ext cx="1097280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594360" y="43616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649224" y="4425696"/>
            <a:ext cx="19019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Agentic AI / MCP</a:t>
            </a:r>
            <a:endParaRPr lang="en-US" sz="710" dirty="0"/>
          </a:p>
        </p:txBody>
      </p:sp>
      <p:sp>
        <p:nvSpPr>
          <p:cNvPr id="40" name="Shape 38"/>
          <p:cNvSpPr/>
          <p:nvPr/>
        </p:nvSpPr>
        <p:spPr>
          <a:xfrm>
            <a:off x="2606040" y="43616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2660904" y="4425696"/>
            <a:ext cx="45537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Pilots emerging; controls not formalized</a:t>
            </a:r>
            <a:endParaRPr lang="en-US" sz="710" dirty="0"/>
          </a:p>
        </p:txBody>
      </p:sp>
      <p:sp>
        <p:nvSpPr>
          <p:cNvPr id="42" name="Shape 40"/>
          <p:cNvSpPr/>
          <p:nvPr/>
        </p:nvSpPr>
        <p:spPr>
          <a:xfrm>
            <a:off x="7269480" y="43616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7324344" y="4425696"/>
            <a:ext cx="41879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Require approval gate before production</a:t>
            </a:r>
            <a:endParaRPr lang="en-US" sz="710" dirty="0"/>
          </a:p>
        </p:txBody>
      </p:sp>
      <p:sp>
        <p:nvSpPr>
          <p:cNvPr id="44" name="Shape 42"/>
          <p:cNvSpPr/>
          <p:nvPr/>
        </p:nvSpPr>
        <p:spPr>
          <a:xfrm>
            <a:off x="11567160" y="43616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594360" y="4818888"/>
            <a:ext cx="1097280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46" name="Shape 44"/>
          <p:cNvSpPr/>
          <p:nvPr/>
        </p:nvSpPr>
        <p:spPr>
          <a:xfrm>
            <a:off x="594360" y="48188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649224" y="4882896"/>
            <a:ext cx="19019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Regulatory evidence</a:t>
            </a:r>
            <a:endParaRPr lang="en-US" sz="710" dirty="0"/>
          </a:p>
        </p:txBody>
      </p:sp>
      <p:sp>
        <p:nvSpPr>
          <p:cNvPr id="48" name="Shape 46"/>
          <p:cNvSpPr/>
          <p:nvPr/>
        </p:nvSpPr>
        <p:spPr>
          <a:xfrm>
            <a:off x="2606040" y="48188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2660904" y="4882896"/>
            <a:ext cx="45537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Colorado / ISO / NIST mapping started</a:t>
            </a:r>
            <a:endParaRPr lang="en-US" sz="710" dirty="0"/>
          </a:p>
        </p:txBody>
      </p:sp>
      <p:sp>
        <p:nvSpPr>
          <p:cNvPr id="50" name="Shape 48"/>
          <p:cNvSpPr/>
          <p:nvPr/>
        </p:nvSpPr>
        <p:spPr>
          <a:xfrm>
            <a:off x="7269480" y="48188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324344" y="4882896"/>
            <a:ext cx="41879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Approve 90-day evidence sprint</a:t>
            </a:r>
            <a:endParaRPr lang="en-US" sz="710" dirty="0"/>
          </a:p>
        </p:txBody>
      </p:sp>
      <p:sp>
        <p:nvSpPr>
          <p:cNvPr id="52" name="Shape 50"/>
          <p:cNvSpPr/>
          <p:nvPr/>
        </p:nvSpPr>
        <p:spPr>
          <a:xfrm>
            <a:off x="11567160" y="4818888"/>
            <a:ext cx="0" cy="45720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502920" y="6510528"/>
            <a:ext cx="8961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Move78 International Limited - Sample board reporting artifact - informational only, not legal advice</a:t>
            </a:r>
            <a:endParaRPr lang="en-US" sz="670" dirty="0"/>
          </a:p>
        </p:txBody>
      </p:sp>
      <p:sp>
        <p:nvSpPr>
          <p:cNvPr id="54" name="Text 52"/>
          <p:cNvSpPr/>
          <p:nvPr/>
        </p:nvSpPr>
        <p:spPr>
          <a:xfrm>
            <a:off x="11247120" y="6510528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2</a:t>
            </a:r>
            <a:endParaRPr lang="en-US" sz="67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28600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D4ED8"/>
                </a:solidFill>
              </a:rPr>
              <a:t>MOVE78</a:t>
            </a:r>
            <a:endParaRPr lang="en-US" sz="90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8686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AI governance status dashboard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02920" y="1005840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</a:rPr>
              <a:t>Replace sample values with actual governance measurements. Keep the board view compact.</a:t>
            </a:r>
            <a:endParaRPr lang="en-US" sz="850" dirty="0"/>
          </a:p>
        </p:txBody>
      </p:sp>
      <p:sp>
        <p:nvSpPr>
          <p:cNvPr id="5" name="Shape 3"/>
          <p:cNvSpPr/>
          <p:nvPr/>
        </p:nvSpPr>
        <p:spPr>
          <a:xfrm>
            <a:off x="594360" y="1417320"/>
            <a:ext cx="2011680" cy="749808"/>
          </a:xfrm>
          <a:prstGeom prst="roundRect">
            <a:avLst>
              <a:gd name="adj" fmla="val 975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31520" y="1527048"/>
            <a:ext cx="1691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50" b="1" dirty="0">
                <a:solidFill>
                  <a:srgbClr val="64748B"/>
                </a:solidFill>
              </a:rPr>
              <a:t>AI systems inventoried</a:t>
            </a:r>
            <a:endParaRPr lang="en-US" sz="650" dirty="0"/>
          </a:p>
        </p:txBody>
      </p:sp>
      <p:sp>
        <p:nvSpPr>
          <p:cNvPr id="7" name="Text 5"/>
          <p:cNvSpPr/>
          <p:nvPr/>
        </p:nvSpPr>
        <p:spPr>
          <a:xfrm>
            <a:off x="731520" y="1728216"/>
            <a:ext cx="1691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D4ED8"/>
                </a:solidFill>
              </a:rPr>
              <a:t>42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2788920" y="1417320"/>
            <a:ext cx="2011680" cy="749808"/>
          </a:xfrm>
          <a:prstGeom prst="roundRect">
            <a:avLst>
              <a:gd name="adj" fmla="val 975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926080" y="1527048"/>
            <a:ext cx="1691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50" b="1" dirty="0">
                <a:solidFill>
                  <a:srgbClr val="64748B"/>
                </a:solidFill>
              </a:rPr>
              <a:t>High-impact candidates</a:t>
            </a:r>
            <a:endParaRPr lang="en-US" sz="650" dirty="0"/>
          </a:p>
        </p:txBody>
      </p:sp>
      <p:sp>
        <p:nvSpPr>
          <p:cNvPr id="10" name="Text 8"/>
          <p:cNvSpPr/>
          <p:nvPr/>
        </p:nvSpPr>
        <p:spPr>
          <a:xfrm>
            <a:off x="2926080" y="1728216"/>
            <a:ext cx="1691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D97706"/>
                </a:solidFill>
              </a:rPr>
              <a:t>7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983480" y="1417320"/>
            <a:ext cx="2011680" cy="749808"/>
          </a:xfrm>
          <a:prstGeom prst="roundRect">
            <a:avLst>
              <a:gd name="adj" fmla="val 975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120640" y="1527048"/>
            <a:ext cx="1691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50" b="1" dirty="0">
                <a:solidFill>
                  <a:srgbClr val="64748B"/>
                </a:solidFill>
              </a:rPr>
              <a:t>Open vendor reviews</a:t>
            </a:r>
            <a:endParaRPr lang="en-US" sz="650" dirty="0"/>
          </a:p>
        </p:txBody>
      </p:sp>
      <p:sp>
        <p:nvSpPr>
          <p:cNvPr id="13" name="Text 11"/>
          <p:cNvSpPr/>
          <p:nvPr/>
        </p:nvSpPr>
        <p:spPr>
          <a:xfrm>
            <a:off x="5120640" y="1728216"/>
            <a:ext cx="1691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DC2626"/>
                </a:solidFill>
              </a:rPr>
              <a:t>11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7178040" y="1417320"/>
            <a:ext cx="2011680" cy="749808"/>
          </a:xfrm>
          <a:prstGeom prst="roundRect">
            <a:avLst>
              <a:gd name="adj" fmla="val 975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315200" y="1527048"/>
            <a:ext cx="1691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50" b="1" dirty="0">
                <a:solidFill>
                  <a:srgbClr val="64748B"/>
                </a:solidFill>
              </a:rPr>
              <a:t>Agentic pilots</a:t>
            </a:r>
            <a:endParaRPr lang="en-US" sz="650" dirty="0"/>
          </a:p>
        </p:txBody>
      </p:sp>
      <p:sp>
        <p:nvSpPr>
          <p:cNvPr id="16" name="Text 14"/>
          <p:cNvSpPr/>
          <p:nvPr/>
        </p:nvSpPr>
        <p:spPr>
          <a:xfrm>
            <a:off x="7315200" y="1728216"/>
            <a:ext cx="1691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D97706"/>
                </a:solidFill>
              </a:rPr>
              <a:t>4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9372600" y="1417320"/>
            <a:ext cx="2011680" cy="749808"/>
          </a:xfrm>
          <a:prstGeom prst="roundRect">
            <a:avLst>
              <a:gd name="adj" fmla="val 975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509760" y="1527048"/>
            <a:ext cx="1691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50" b="1" dirty="0">
                <a:solidFill>
                  <a:srgbClr val="64748B"/>
                </a:solidFill>
              </a:rPr>
              <a:t>Evidence packs complete</a:t>
            </a:r>
            <a:endParaRPr lang="en-US" sz="650" dirty="0"/>
          </a:p>
        </p:txBody>
      </p:sp>
      <p:sp>
        <p:nvSpPr>
          <p:cNvPr id="19" name="Text 17"/>
          <p:cNvSpPr/>
          <p:nvPr/>
        </p:nvSpPr>
        <p:spPr>
          <a:xfrm>
            <a:off x="9509760" y="1728216"/>
            <a:ext cx="1691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DC2626"/>
                </a:solidFill>
              </a:rPr>
              <a:t>23%</a:t>
            </a:r>
            <a:endParaRPr lang="en-US" sz="1500" dirty="0"/>
          </a:p>
        </p:txBody>
      </p:sp>
      <p:sp>
        <p:nvSpPr>
          <p:cNvPr id="20" name="Shape 18"/>
          <p:cNvSpPr/>
          <p:nvPr/>
        </p:nvSpPr>
        <p:spPr>
          <a:xfrm>
            <a:off x="594360" y="2514600"/>
            <a:ext cx="356616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704088" y="2642616"/>
            <a:ext cx="73152" cy="978408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50392" y="2679192"/>
            <a:ext cx="3154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What is working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850392" y="2971800"/>
            <a:ext cx="3154680" cy="7040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Governance owner assigned. Initial AI inventory exists. Free assessments and tool screens have identified first-priority gaps.</a:t>
            </a:r>
            <a:endParaRPr lang="en-US" sz="790" dirty="0"/>
          </a:p>
        </p:txBody>
      </p:sp>
      <p:sp>
        <p:nvSpPr>
          <p:cNvPr id="24" name="Shape 22"/>
          <p:cNvSpPr/>
          <p:nvPr/>
        </p:nvSpPr>
        <p:spPr>
          <a:xfrm>
            <a:off x="4434840" y="2514600"/>
            <a:ext cx="356616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4544568" y="2642616"/>
            <a:ext cx="73152" cy="97840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690872" y="2679192"/>
            <a:ext cx="3154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What is weak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4690872" y="2971800"/>
            <a:ext cx="3154680" cy="7040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Inventory coverage is still usage-blind. Vendor AI features are not consistently captured. Board evidence is not yet standardized.</a:t>
            </a:r>
            <a:endParaRPr lang="en-US" sz="790" dirty="0"/>
          </a:p>
        </p:txBody>
      </p:sp>
      <p:sp>
        <p:nvSpPr>
          <p:cNvPr id="28" name="Shape 26"/>
          <p:cNvSpPr/>
          <p:nvPr/>
        </p:nvSpPr>
        <p:spPr>
          <a:xfrm>
            <a:off x="8275320" y="2514600"/>
            <a:ext cx="329184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385048" y="2642616"/>
            <a:ext cx="73152" cy="97840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531352" y="2679192"/>
            <a:ext cx="2880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What needs escalation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8531352" y="2971800"/>
            <a:ext cx="2880360" cy="7040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High-impact use cases need evidence owners, notice/appeal review, and explicit risk acceptance before further production expansion.</a:t>
            </a:r>
            <a:endParaRPr lang="en-US" sz="790" dirty="0"/>
          </a:p>
        </p:txBody>
      </p:sp>
      <p:sp>
        <p:nvSpPr>
          <p:cNvPr id="32" name="Text 30"/>
          <p:cNvSpPr/>
          <p:nvPr/>
        </p:nvSpPr>
        <p:spPr>
          <a:xfrm>
            <a:off x="594360" y="4160520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F172A"/>
                </a:solidFill>
              </a:rPr>
              <a:t>Sample maturity view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594360" y="4480560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80" dirty="0">
                <a:solidFill>
                  <a:srgbClr val="64748B"/>
                </a:solidFill>
              </a:rPr>
              <a:t>Governance owner</a:t>
            </a:r>
            <a:endParaRPr lang="en-US" sz="780" dirty="0"/>
          </a:p>
        </p:txBody>
      </p:sp>
      <p:sp>
        <p:nvSpPr>
          <p:cNvPr id="34" name="Shape 32"/>
          <p:cNvSpPr/>
          <p:nvPr/>
        </p:nvSpPr>
        <p:spPr>
          <a:xfrm>
            <a:off x="2514600" y="4507992"/>
            <a:ext cx="6858000" cy="8229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2514600" y="4507992"/>
            <a:ext cx="5829300" cy="82296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9555480" y="4480560"/>
            <a:ext cx="548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4748B"/>
                </a:solidFill>
              </a:rPr>
              <a:t>85%</a:t>
            </a:r>
            <a:endParaRPr lang="en-US" sz="700" dirty="0"/>
          </a:p>
        </p:txBody>
      </p:sp>
      <p:sp>
        <p:nvSpPr>
          <p:cNvPr id="37" name="Text 35"/>
          <p:cNvSpPr/>
          <p:nvPr/>
        </p:nvSpPr>
        <p:spPr>
          <a:xfrm>
            <a:off x="594360" y="4773168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80" dirty="0">
                <a:solidFill>
                  <a:srgbClr val="64748B"/>
                </a:solidFill>
              </a:rPr>
              <a:t>Inventory coverage</a:t>
            </a:r>
            <a:endParaRPr lang="en-US" sz="780" dirty="0"/>
          </a:p>
        </p:txBody>
      </p:sp>
      <p:sp>
        <p:nvSpPr>
          <p:cNvPr id="38" name="Shape 36"/>
          <p:cNvSpPr/>
          <p:nvPr/>
        </p:nvSpPr>
        <p:spPr>
          <a:xfrm>
            <a:off x="2514600" y="4800600"/>
            <a:ext cx="6858000" cy="8229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2514600" y="4800600"/>
            <a:ext cx="3086100" cy="82296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9555480" y="4773168"/>
            <a:ext cx="548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4748B"/>
                </a:solidFill>
              </a:rPr>
              <a:t>45%</a:t>
            </a:r>
            <a:endParaRPr lang="en-US" sz="700" dirty="0"/>
          </a:p>
        </p:txBody>
      </p:sp>
      <p:sp>
        <p:nvSpPr>
          <p:cNvPr id="41" name="Text 39"/>
          <p:cNvSpPr/>
          <p:nvPr/>
        </p:nvSpPr>
        <p:spPr>
          <a:xfrm>
            <a:off x="594360" y="5065776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80" dirty="0">
                <a:solidFill>
                  <a:srgbClr val="64748B"/>
                </a:solidFill>
              </a:rPr>
              <a:t>Risk register</a:t>
            </a:r>
            <a:endParaRPr lang="en-US" sz="780" dirty="0"/>
          </a:p>
        </p:txBody>
      </p:sp>
      <p:sp>
        <p:nvSpPr>
          <p:cNvPr id="42" name="Shape 40"/>
          <p:cNvSpPr/>
          <p:nvPr/>
        </p:nvSpPr>
        <p:spPr>
          <a:xfrm>
            <a:off x="2514600" y="5093208"/>
            <a:ext cx="6858000" cy="8229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2514600" y="5093208"/>
            <a:ext cx="2400300" cy="82296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9555480" y="5065776"/>
            <a:ext cx="548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4748B"/>
                </a:solidFill>
              </a:rPr>
              <a:t>35%</a:t>
            </a:r>
            <a:endParaRPr lang="en-US" sz="700" dirty="0"/>
          </a:p>
        </p:txBody>
      </p:sp>
      <p:sp>
        <p:nvSpPr>
          <p:cNvPr id="45" name="Text 43"/>
          <p:cNvSpPr/>
          <p:nvPr/>
        </p:nvSpPr>
        <p:spPr>
          <a:xfrm>
            <a:off x="594360" y="5358384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80" dirty="0">
                <a:solidFill>
                  <a:srgbClr val="64748B"/>
                </a:solidFill>
              </a:rPr>
              <a:t>Vendor diligence</a:t>
            </a:r>
            <a:endParaRPr lang="en-US" sz="780" dirty="0"/>
          </a:p>
        </p:txBody>
      </p:sp>
      <p:sp>
        <p:nvSpPr>
          <p:cNvPr id="46" name="Shape 44"/>
          <p:cNvSpPr/>
          <p:nvPr/>
        </p:nvSpPr>
        <p:spPr>
          <a:xfrm>
            <a:off x="2514600" y="5385816"/>
            <a:ext cx="6858000" cy="8229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47" name="Shape 45"/>
          <p:cNvSpPr/>
          <p:nvPr/>
        </p:nvSpPr>
        <p:spPr>
          <a:xfrm>
            <a:off x="2514600" y="5385816"/>
            <a:ext cx="1714500" cy="82296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9555480" y="5358384"/>
            <a:ext cx="548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4748B"/>
                </a:solidFill>
              </a:rPr>
              <a:t>25%</a:t>
            </a:r>
            <a:endParaRPr lang="en-US" sz="700" dirty="0"/>
          </a:p>
        </p:txBody>
      </p:sp>
      <p:sp>
        <p:nvSpPr>
          <p:cNvPr id="49" name="Text 47"/>
          <p:cNvSpPr/>
          <p:nvPr/>
        </p:nvSpPr>
        <p:spPr>
          <a:xfrm>
            <a:off x="594360" y="5650992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80" dirty="0">
                <a:solidFill>
                  <a:srgbClr val="64748B"/>
                </a:solidFill>
              </a:rPr>
              <a:t>Agentic controls</a:t>
            </a:r>
            <a:endParaRPr lang="en-US" sz="780" dirty="0"/>
          </a:p>
        </p:txBody>
      </p:sp>
      <p:sp>
        <p:nvSpPr>
          <p:cNvPr id="50" name="Shape 48"/>
          <p:cNvSpPr/>
          <p:nvPr/>
        </p:nvSpPr>
        <p:spPr>
          <a:xfrm>
            <a:off x="2514600" y="5678424"/>
            <a:ext cx="6858000" cy="8229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2514600" y="5678424"/>
            <a:ext cx="1371600" cy="82296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9555480" y="5650992"/>
            <a:ext cx="548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4748B"/>
                </a:solidFill>
              </a:rPr>
              <a:t>20%</a:t>
            </a:r>
            <a:endParaRPr lang="en-US" sz="700" dirty="0"/>
          </a:p>
        </p:txBody>
      </p:sp>
      <p:sp>
        <p:nvSpPr>
          <p:cNvPr id="53" name="Text 51"/>
          <p:cNvSpPr/>
          <p:nvPr/>
        </p:nvSpPr>
        <p:spPr>
          <a:xfrm>
            <a:off x="594360" y="5943600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80" dirty="0">
                <a:solidFill>
                  <a:srgbClr val="64748B"/>
                </a:solidFill>
              </a:rPr>
              <a:t>Board evidence</a:t>
            </a:r>
            <a:endParaRPr lang="en-US" sz="780" dirty="0"/>
          </a:p>
        </p:txBody>
      </p:sp>
      <p:sp>
        <p:nvSpPr>
          <p:cNvPr id="54" name="Shape 52"/>
          <p:cNvSpPr/>
          <p:nvPr/>
        </p:nvSpPr>
        <p:spPr>
          <a:xfrm>
            <a:off x="2514600" y="5971032"/>
            <a:ext cx="6858000" cy="82296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55" name="Shape 53"/>
          <p:cNvSpPr/>
          <p:nvPr/>
        </p:nvSpPr>
        <p:spPr>
          <a:xfrm>
            <a:off x="2514600" y="5971032"/>
            <a:ext cx="2057400" cy="82296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9555480" y="5943600"/>
            <a:ext cx="548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4748B"/>
                </a:solidFill>
              </a:rPr>
              <a:t>30%</a:t>
            </a:r>
            <a:endParaRPr lang="en-US" sz="700" dirty="0"/>
          </a:p>
        </p:txBody>
      </p:sp>
      <p:sp>
        <p:nvSpPr>
          <p:cNvPr id="57" name="Text 55"/>
          <p:cNvSpPr/>
          <p:nvPr/>
        </p:nvSpPr>
        <p:spPr>
          <a:xfrm>
            <a:off x="502920" y="6510528"/>
            <a:ext cx="8961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Move78 International Limited - Sample board reporting artifact - informational only, not legal advice</a:t>
            </a:r>
            <a:endParaRPr lang="en-US" sz="670" dirty="0"/>
          </a:p>
        </p:txBody>
      </p:sp>
      <p:sp>
        <p:nvSpPr>
          <p:cNvPr id="58" name="Text 56"/>
          <p:cNvSpPr/>
          <p:nvPr/>
        </p:nvSpPr>
        <p:spPr>
          <a:xfrm>
            <a:off x="11247120" y="6510528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3</a:t>
            </a:r>
            <a:endParaRPr lang="en-US" sz="67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28600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D4ED8"/>
                </a:solidFill>
              </a:rPr>
              <a:t>MOVE78</a:t>
            </a:r>
            <a:endParaRPr lang="en-US" sz="90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8686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Top AI governance risks and control gaps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02920" y="1005840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</a:rPr>
              <a:t>This slide should be short. The board needs the few risks that change decisions.</a:t>
            </a:r>
            <a:endParaRPr lang="en-US" sz="850" dirty="0"/>
          </a:p>
        </p:txBody>
      </p:sp>
      <p:sp>
        <p:nvSpPr>
          <p:cNvPr id="5" name="Shape 3"/>
          <p:cNvSpPr/>
          <p:nvPr/>
        </p:nvSpPr>
        <p:spPr>
          <a:xfrm>
            <a:off x="594360" y="1508760"/>
            <a:ext cx="10972800" cy="384048"/>
          </a:xfrm>
          <a:prstGeom prst="rect">
            <a:avLst/>
          </a:prstGeom>
          <a:solidFill>
            <a:srgbClr val="0F172A"/>
          </a:solidFill>
          <a:ln w="6350">
            <a:solidFill>
              <a:srgbClr val="0F17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9224" y="1600200"/>
            <a:ext cx="190195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Risk</a:t>
            </a:r>
            <a:endParaRPr lang="en-US" sz="690" dirty="0"/>
          </a:p>
        </p:txBody>
      </p:sp>
      <p:sp>
        <p:nvSpPr>
          <p:cNvPr id="7" name="Text 5"/>
          <p:cNvSpPr/>
          <p:nvPr/>
        </p:nvSpPr>
        <p:spPr>
          <a:xfrm>
            <a:off x="2660904" y="1600200"/>
            <a:ext cx="31821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Why it matters</a:t>
            </a:r>
            <a:endParaRPr lang="en-US" sz="690" dirty="0"/>
          </a:p>
        </p:txBody>
      </p:sp>
      <p:sp>
        <p:nvSpPr>
          <p:cNvPr id="8" name="Text 6"/>
          <p:cNvSpPr/>
          <p:nvPr/>
        </p:nvSpPr>
        <p:spPr>
          <a:xfrm>
            <a:off x="5952744" y="1600200"/>
            <a:ext cx="26334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Current control gap</a:t>
            </a:r>
            <a:endParaRPr lang="en-US" sz="690" dirty="0"/>
          </a:p>
        </p:txBody>
      </p:sp>
      <p:sp>
        <p:nvSpPr>
          <p:cNvPr id="9" name="Text 7"/>
          <p:cNvSpPr/>
          <p:nvPr/>
        </p:nvSpPr>
        <p:spPr>
          <a:xfrm>
            <a:off x="8695944" y="1600200"/>
            <a:ext cx="281635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Action</a:t>
            </a:r>
            <a:endParaRPr lang="en-US" sz="690" dirty="0"/>
          </a:p>
        </p:txBody>
      </p:sp>
      <p:sp>
        <p:nvSpPr>
          <p:cNvPr id="10" name="Shape 8"/>
          <p:cNvSpPr/>
          <p:nvPr/>
        </p:nvSpPr>
        <p:spPr>
          <a:xfrm>
            <a:off x="594360" y="1892808"/>
            <a:ext cx="10972800" cy="73152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94360" y="189280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9224" y="1956816"/>
            <a:ext cx="19019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Shadow AI</a:t>
            </a:r>
            <a:endParaRPr lang="en-US" sz="710" dirty="0"/>
          </a:p>
        </p:txBody>
      </p:sp>
      <p:sp>
        <p:nvSpPr>
          <p:cNvPr id="13" name="Shape 11"/>
          <p:cNvSpPr/>
          <p:nvPr/>
        </p:nvSpPr>
        <p:spPr>
          <a:xfrm>
            <a:off x="2606040" y="189280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660904" y="1956816"/>
            <a:ext cx="318211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AI use may be happening outside approved tools and procurement records.</a:t>
            </a:r>
            <a:endParaRPr lang="en-US" sz="710" dirty="0"/>
          </a:p>
        </p:txBody>
      </p:sp>
      <p:sp>
        <p:nvSpPr>
          <p:cNvPr id="15" name="Shape 13"/>
          <p:cNvSpPr/>
          <p:nvPr/>
        </p:nvSpPr>
        <p:spPr>
          <a:xfrm>
            <a:off x="5897880" y="189280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952744" y="1956816"/>
            <a:ext cx="263347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Usage-based inventory incomplete.</a:t>
            </a:r>
            <a:endParaRPr lang="en-US" sz="710" dirty="0"/>
          </a:p>
        </p:txBody>
      </p:sp>
      <p:sp>
        <p:nvSpPr>
          <p:cNvPr id="17" name="Shape 15"/>
          <p:cNvSpPr/>
          <p:nvPr/>
        </p:nvSpPr>
        <p:spPr>
          <a:xfrm>
            <a:off x="8641080" y="189280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695944" y="1956816"/>
            <a:ext cx="28163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Complete department discovery and browser/plugin review.</a:t>
            </a:r>
            <a:endParaRPr lang="en-US" sz="710" dirty="0"/>
          </a:p>
        </p:txBody>
      </p:sp>
      <p:sp>
        <p:nvSpPr>
          <p:cNvPr id="19" name="Shape 17"/>
          <p:cNvSpPr/>
          <p:nvPr/>
        </p:nvSpPr>
        <p:spPr>
          <a:xfrm>
            <a:off x="11567160" y="189280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594360" y="2624328"/>
            <a:ext cx="10972800" cy="73152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594360" y="262432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49224" y="2688336"/>
            <a:ext cx="19019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Vendor AI</a:t>
            </a:r>
            <a:endParaRPr lang="en-US" sz="710" dirty="0"/>
          </a:p>
        </p:txBody>
      </p:sp>
      <p:sp>
        <p:nvSpPr>
          <p:cNvPr id="23" name="Shape 21"/>
          <p:cNvSpPr/>
          <p:nvPr/>
        </p:nvSpPr>
        <p:spPr>
          <a:xfrm>
            <a:off x="2606040" y="262432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2660904" y="2688336"/>
            <a:ext cx="318211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Embedded AI features may create hidden data and decision risk.</a:t>
            </a:r>
            <a:endParaRPr lang="en-US" sz="710" dirty="0"/>
          </a:p>
        </p:txBody>
      </p:sp>
      <p:sp>
        <p:nvSpPr>
          <p:cNvPr id="25" name="Shape 23"/>
          <p:cNvSpPr/>
          <p:nvPr/>
        </p:nvSpPr>
        <p:spPr>
          <a:xfrm>
            <a:off x="5897880" y="262432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952744" y="2688336"/>
            <a:ext cx="263347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Vendor due diligence not standardized.</a:t>
            </a:r>
            <a:endParaRPr lang="en-US" sz="710" dirty="0"/>
          </a:p>
        </p:txBody>
      </p:sp>
      <p:sp>
        <p:nvSpPr>
          <p:cNvPr id="27" name="Shape 25"/>
          <p:cNvSpPr/>
          <p:nvPr/>
        </p:nvSpPr>
        <p:spPr>
          <a:xfrm>
            <a:off x="8641080" y="262432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8695944" y="2688336"/>
            <a:ext cx="28163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Adopt vendor AI intake and approval log.</a:t>
            </a:r>
            <a:endParaRPr lang="en-US" sz="710" dirty="0"/>
          </a:p>
        </p:txBody>
      </p:sp>
      <p:sp>
        <p:nvSpPr>
          <p:cNvPr id="29" name="Shape 27"/>
          <p:cNvSpPr/>
          <p:nvPr/>
        </p:nvSpPr>
        <p:spPr>
          <a:xfrm>
            <a:off x="11567160" y="262432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594360" y="3355848"/>
            <a:ext cx="10972800" cy="73152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594360" y="335584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649224" y="3419856"/>
            <a:ext cx="19019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Agentic AI</a:t>
            </a:r>
            <a:endParaRPr lang="en-US" sz="710" dirty="0"/>
          </a:p>
        </p:txBody>
      </p:sp>
      <p:sp>
        <p:nvSpPr>
          <p:cNvPr id="33" name="Shape 31"/>
          <p:cNvSpPr/>
          <p:nvPr/>
        </p:nvSpPr>
        <p:spPr>
          <a:xfrm>
            <a:off x="2606040" y="335584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2660904" y="3419856"/>
            <a:ext cx="318211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Agents and MCP tools can act beyond intended boundaries.</a:t>
            </a:r>
            <a:endParaRPr lang="en-US" sz="710" dirty="0"/>
          </a:p>
        </p:txBody>
      </p:sp>
      <p:sp>
        <p:nvSpPr>
          <p:cNvPr id="35" name="Shape 33"/>
          <p:cNvSpPr/>
          <p:nvPr/>
        </p:nvSpPr>
        <p:spPr>
          <a:xfrm>
            <a:off x="5897880" y="335584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952744" y="3419856"/>
            <a:ext cx="263347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No formal approval gate for tool permissions.</a:t>
            </a:r>
            <a:endParaRPr lang="en-US" sz="710" dirty="0"/>
          </a:p>
        </p:txBody>
      </p:sp>
      <p:sp>
        <p:nvSpPr>
          <p:cNvPr id="37" name="Shape 35"/>
          <p:cNvSpPr/>
          <p:nvPr/>
        </p:nvSpPr>
        <p:spPr>
          <a:xfrm>
            <a:off x="8641080" y="335584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695944" y="3419856"/>
            <a:ext cx="28163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Implement agent/MCP approval and kill-switch process.</a:t>
            </a:r>
            <a:endParaRPr lang="en-US" sz="710" dirty="0"/>
          </a:p>
        </p:txBody>
      </p:sp>
      <p:sp>
        <p:nvSpPr>
          <p:cNvPr id="39" name="Shape 37"/>
          <p:cNvSpPr/>
          <p:nvPr/>
        </p:nvSpPr>
        <p:spPr>
          <a:xfrm>
            <a:off x="11567160" y="335584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594360" y="4087368"/>
            <a:ext cx="10972800" cy="73152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594360" y="408736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649224" y="4151376"/>
            <a:ext cx="19019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Consumer impact</a:t>
            </a:r>
            <a:endParaRPr lang="en-US" sz="710" dirty="0"/>
          </a:p>
        </p:txBody>
      </p:sp>
      <p:sp>
        <p:nvSpPr>
          <p:cNvPr id="43" name="Shape 41"/>
          <p:cNvSpPr/>
          <p:nvPr/>
        </p:nvSpPr>
        <p:spPr>
          <a:xfrm>
            <a:off x="2606040" y="408736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2660904" y="4151376"/>
            <a:ext cx="318211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High-impact systems may need evidence, notice, appeal, or review.</a:t>
            </a:r>
            <a:endParaRPr lang="en-US" sz="710" dirty="0"/>
          </a:p>
        </p:txBody>
      </p:sp>
      <p:sp>
        <p:nvSpPr>
          <p:cNvPr id="45" name="Shape 43"/>
          <p:cNvSpPr/>
          <p:nvPr/>
        </p:nvSpPr>
        <p:spPr>
          <a:xfrm>
            <a:off x="5897880" y="408736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5952744" y="4151376"/>
            <a:ext cx="263347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FRIA and consumer-rights evidence incomplete.</a:t>
            </a:r>
            <a:endParaRPr lang="en-US" sz="710" dirty="0"/>
          </a:p>
        </p:txBody>
      </p:sp>
      <p:sp>
        <p:nvSpPr>
          <p:cNvPr id="47" name="Shape 45"/>
          <p:cNvSpPr/>
          <p:nvPr/>
        </p:nvSpPr>
        <p:spPr>
          <a:xfrm>
            <a:off x="8641080" y="408736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8695944" y="4151376"/>
            <a:ext cx="28163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Run FRIA Lite and legal review for high-impact candidates.</a:t>
            </a:r>
            <a:endParaRPr lang="en-US" sz="710" dirty="0"/>
          </a:p>
        </p:txBody>
      </p:sp>
      <p:sp>
        <p:nvSpPr>
          <p:cNvPr id="49" name="Shape 47"/>
          <p:cNvSpPr/>
          <p:nvPr/>
        </p:nvSpPr>
        <p:spPr>
          <a:xfrm>
            <a:off x="11567160" y="4087368"/>
            <a:ext cx="0" cy="7315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502920" y="6510528"/>
            <a:ext cx="8961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Move78 International Limited - Sample board reporting artifact - informational only, not legal advice</a:t>
            </a:r>
            <a:endParaRPr lang="en-US" sz="670" dirty="0"/>
          </a:p>
        </p:txBody>
      </p:sp>
      <p:sp>
        <p:nvSpPr>
          <p:cNvPr id="51" name="Text 49"/>
          <p:cNvSpPr/>
          <p:nvPr/>
        </p:nvSpPr>
        <p:spPr>
          <a:xfrm>
            <a:off x="11247120" y="6510528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4</a:t>
            </a:r>
            <a:endParaRPr lang="en-US" sz="67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28600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D4ED8"/>
                </a:solidFill>
              </a:rPr>
              <a:t>MOVE78</a:t>
            </a:r>
            <a:endParaRPr lang="en-US" sz="90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8686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Regulatory and evidence posture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02920" y="1005840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</a:rPr>
              <a:t>Use this as an evidence tracker, not a legal conclusion.</a:t>
            </a:r>
            <a:endParaRPr lang="en-US" sz="850" dirty="0"/>
          </a:p>
        </p:txBody>
      </p:sp>
      <p:sp>
        <p:nvSpPr>
          <p:cNvPr id="5" name="Shape 3"/>
          <p:cNvSpPr/>
          <p:nvPr/>
        </p:nvSpPr>
        <p:spPr>
          <a:xfrm>
            <a:off x="594360" y="1417320"/>
            <a:ext cx="342900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04088" y="1545336"/>
            <a:ext cx="73152" cy="97840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50392" y="1581912"/>
            <a:ext cx="30175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ISO/IEC 42001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850392" y="1874520"/>
            <a:ext cx="3017520" cy="7040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AIMS structure, policy, roles, risk process, operational control, monitoring, and improvement evidence should be mapped to accountable owners.</a:t>
            </a:r>
            <a:endParaRPr lang="en-US" sz="790" dirty="0"/>
          </a:p>
        </p:txBody>
      </p:sp>
      <p:sp>
        <p:nvSpPr>
          <p:cNvPr id="9" name="Shape 7"/>
          <p:cNvSpPr/>
          <p:nvPr/>
        </p:nvSpPr>
        <p:spPr>
          <a:xfrm>
            <a:off x="4389120" y="1417320"/>
            <a:ext cx="342900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498848" y="1545336"/>
            <a:ext cx="73152" cy="978408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645152" y="1581912"/>
            <a:ext cx="30175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NIST AI RMF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4645152" y="1874520"/>
            <a:ext cx="3017520" cy="7040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GOVERN, MAP, MEASURE, and MANAGE should connect to specific AI systems, risks, controls, and review cadence.</a:t>
            </a:r>
            <a:endParaRPr lang="en-US" sz="790" dirty="0"/>
          </a:p>
        </p:txBody>
      </p:sp>
      <p:sp>
        <p:nvSpPr>
          <p:cNvPr id="13" name="Shape 11"/>
          <p:cNvSpPr/>
          <p:nvPr/>
        </p:nvSpPr>
        <p:spPr>
          <a:xfrm>
            <a:off x="8183880" y="1417320"/>
            <a:ext cx="338328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293608" y="1545336"/>
            <a:ext cx="73152" cy="97840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439912" y="1581912"/>
            <a:ext cx="2971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Colorado AI Act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8439912" y="1874520"/>
            <a:ext cx="2971800" cy="7040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High-risk candidate systems need documented review of consumer-impact workflows, notices, appeal/correction pathways, and recurring evidence.</a:t>
            </a:r>
            <a:endParaRPr lang="en-US" sz="790" dirty="0"/>
          </a:p>
        </p:txBody>
      </p:sp>
      <p:sp>
        <p:nvSpPr>
          <p:cNvPr id="17" name="Text 15"/>
          <p:cNvSpPr/>
          <p:nvPr/>
        </p:nvSpPr>
        <p:spPr>
          <a:xfrm>
            <a:off x="594360" y="3063240"/>
            <a:ext cx="36576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</a:rPr>
              <a:t>Evidence maturity by artifact type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594360" y="3474720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0F172A"/>
                </a:solidFill>
              </a:rPr>
              <a:t>Inventory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3063240" y="3447288"/>
            <a:ext cx="1005840" cy="219456"/>
          </a:xfrm>
          <a:prstGeom prst="roundRect">
            <a:avLst>
              <a:gd name="adj" fmla="val 20833"/>
            </a:avLst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127248" y="3483864"/>
            <a:ext cx="9144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70" b="1" dirty="0">
                <a:solidFill>
                  <a:srgbClr val="FFFFFF"/>
                </a:solidFill>
              </a:rPr>
              <a:t>Partial</a:t>
            </a:r>
            <a:endParaRPr lang="en-US" sz="670" dirty="0"/>
          </a:p>
        </p:txBody>
      </p:sp>
      <p:sp>
        <p:nvSpPr>
          <p:cNvPr id="21" name="Text 19"/>
          <p:cNvSpPr/>
          <p:nvPr/>
        </p:nvSpPr>
        <p:spPr>
          <a:xfrm>
            <a:off x="594360" y="3803904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0F172A"/>
                </a:solidFill>
              </a:rPr>
              <a:t>Risk register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3063240" y="3776472"/>
            <a:ext cx="1005840" cy="219456"/>
          </a:xfrm>
          <a:prstGeom prst="roundRect">
            <a:avLst>
              <a:gd name="adj" fmla="val 20833"/>
            </a:avLst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3127248" y="3813048"/>
            <a:ext cx="9144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70" b="1" dirty="0">
                <a:solidFill>
                  <a:srgbClr val="FFFFFF"/>
                </a:solidFill>
              </a:rPr>
              <a:t>Partial</a:t>
            </a:r>
            <a:endParaRPr lang="en-US" sz="670" dirty="0"/>
          </a:p>
        </p:txBody>
      </p:sp>
      <p:sp>
        <p:nvSpPr>
          <p:cNvPr id="24" name="Text 22"/>
          <p:cNvSpPr/>
          <p:nvPr/>
        </p:nvSpPr>
        <p:spPr>
          <a:xfrm>
            <a:off x="594360" y="4133088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0F172A"/>
                </a:solidFill>
              </a:rPr>
              <a:t>Vendor reviews</a:t>
            </a:r>
            <a:endParaRPr lang="en-US" sz="850" dirty="0"/>
          </a:p>
        </p:txBody>
      </p:sp>
      <p:sp>
        <p:nvSpPr>
          <p:cNvPr id="25" name="Shape 23"/>
          <p:cNvSpPr/>
          <p:nvPr/>
        </p:nvSpPr>
        <p:spPr>
          <a:xfrm>
            <a:off x="3063240" y="4105656"/>
            <a:ext cx="1005840" cy="219456"/>
          </a:xfrm>
          <a:prstGeom prst="roundRect">
            <a:avLst>
              <a:gd name="adj" fmla="val 20833"/>
            </a:avLst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127248" y="4142232"/>
            <a:ext cx="9144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70" b="1" dirty="0">
                <a:solidFill>
                  <a:srgbClr val="FFFFFF"/>
                </a:solidFill>
              </a:rPr>
              <a:t>Weak</a:t>
            </a:r>
            <a:endParaRPr lang="en-US" sz="670" dirty="0"/>
          </a:p>
        </p:txBody>
      </p:sp>
      <p:sp>
        <p:nvSpPr>
          <p:cNvPr id="27" name="Text 25"/>
          <p:cNvSpPr/>
          <p:nvPr/>
        </p:nvSpPr>
        <p:spPr>
          <a:xfrm>
            <a:off x="594360" y="4462272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0F172A"/>
                </a:solidFill>
              </a:rPr>
              <a:t>FRIA / consumer rights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3063240" y="4434840"/>
            <a:ext cx="1005840" cy="219456"/>
          </a:xfrm>
          <a:prstGeom prst="roundRect">
            <a:avLst>
              <a:gd name="adj" fmla="val 20833"/>
            </a:avLst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3127248" y="4471416"/>
            <a:ext cx="9144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70" b="1" dirty="0">
                <a:solidFill>
                  <a:srgbClr val="FFFFFF"/>
                </a:solidFill>
              </a:rPr>
              <a:t>Weak</a:t>
            </a:r>
            <a:endParaRPr lang="en-US" sz="670" dirty="0"/>
          </a:p>
        </p:txBody>
      </p:sp>
      <p:sp>
        <p:nvSpPr>
          <p:cNvPr id="30" name="Text 28"/>
          <p:cNvSpPr/>
          <p:nvPr/>
        </p:nvSpPr>
        <p:spPr>
          <a:xfrm>
            <a:off x="594360" y="4791456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0F172A"/>
                </a:solidFill>
              </a:rPr>
              <a:t>Board report</a:t>
            </a:r>
            <a:endParaRPr lang="en-US" sz="850" dirty="0"/>
          </a:p>
        </p:txBody>
      </p:sp>
      <p:sp>
        <p:nvSpPr>
          <p:cNvPr id="31" name="Shape 29"/>
          <p:cNvSpPr/>
          <p:nvPr/>
        </p:nvSpPr>
        <p:spPr>
          <a:xfrm>
            <a:off x="3063240" y="4764024"/>
            <a:ext cx="1005840" cy="219456"/>
          </a:xfrm>
          <a:prstGeom prst="roundRect">
            <a:avLst>
              <a:gd name="adj" fmla="val 20833"/>
            </a:avLst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127248" y="4800600"/>
            <a:ext cx="9144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70" b="1" dirty="0">
                <a:solidFill>
                  <a:srgbClr val="FFFFFF"/>
                </a:solidFill>
              </a:rPr>
              <a:t>Draft</a:t>
            </a:r>
            <a:endParaRPr lang="en-US" sz="670" dirty="0"/>
          </a:p>
        </p:txBody>
      </p:sp>
      <p:sp>
        <p:nvSpPr>
          <p:cNvPr id="33" name="Text 31"/>
          <p:cNvSpPr/>
          <p:nvPr/>
        </p:nvSpPr>
        <p:spPr>
          <a:xfrm>
            <a:off x="594360" y="5120640"/>
            <a:ext cx="2377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0F172A"/>
                </a:solidFill>
              </a:rPr>
              <a:t>Agentic controls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3063240" y="5093208"/>
            <a:ext cx="1005840" cy="219456"/>
          </a:xfrm>
          <a:prstGeom prst="roundRect">
            <a:avLst>
              <a:gd name="adj" fmla="val 20833"/>
            </a:avLst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127248" y="5129784"/>
            <a:ext cx="9144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70" b="1" dirty="0">
                <a:solidFill>
                  <a:srgbClr val="FFFFFF"/>
                </a:solidFill>
              </a:rPr>
              <a:t>Weak</a:t>
            </a:r>
            <a:endParaRPr lang="en-US" sz="670" dirty="0"/>
          </a:p>
        </p:txBody>
      </p:sp>
      <p:sp>
        <p:nvSpPr>
          <p:cNvPr id="36" name="Shape 34"/>
          <p:cNvSpPr/>
          <p:nvPr/>
        </p:nvSpPr>
        <p:spPr>
          <a:xfrm>
            <a:off x="4937760" y="3200400"/>
            <a:ext cx="6629400" cy="164592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5047488" y="3328416"/>
            <a:ext cx="73152" cy="138988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5193792" y="3364992"/>
            <a:ext cx="62179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Board message</a:t>
            </a:r>
            <a:endParaRPr lang="en-US" sz="1050" dirty="0"/>
          </a:p>
        </p:txBody>
      </p:sp>
      <p:sp>
        <p:nvSpPr>
          <p:cNvPr id="39" name="Text 37"/>
          <p:cNvSpPr/>
          <p:nvPr/>
        </p:nvSpPr>
        <p:spPr>
          <a:xfrm>
            <a:off x="5193792" y="3657600"/>
            <a:ext cx="6217920" cy="11155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The organization has started the evidence layer but has not yet normalized it into a repeatable operating system. The next 90 days should convert scattered artifacts into a governed evidence pack tied to named owners.</a:t>
            </a:r>
            <a:endParaRPr lang="en-US" sz="790" dirty="0"/>
          </a:p>
        </p:txBody>
      </p:sp>
      <p:sp>
        <p:nvSpPr>
          <p:cNvPr id="40" name="Text 38"/>
          <p:cNvSpPr/>
          <p:nvPr/>
        </p:nvSpPr>
        <p:spPr>
          <a:xfrm>
            <a:off x="502920" y="6510528"/>
            <a:ext cx="8961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Move78 International Limited - Sample board reporting artifact - informational only, not legal advice</a:t>
            </a:r>
            <a:endParaRPr lang="en-US" sz="670" dirty="0"/>
          </a:p>
        </p:txBody>
      </p:sp>
      <p:sp>
        <p:nvSpPr>
          <p:cNvPr id="41" name="Text 39"/>
          <p:cNvSpPr/>
          <p:nvPr/>
        </p:nvSpPr>
        <p:spPr>
          <a:xfrm>
            <a:off x="11247120" y="6510528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5</a:t>
            </a:r>
            <a:endParaRPr lang="en-US" sz="67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28600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D4ED8"/>
                </a:solidFill>
              </a:rPr>
              <a:t>MOVE78</a:t>
            </a:r>
            <a:endParaRPr lang="en-US" sz="90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8686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Agentic AI and shadow AI heat map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02920" y="1005840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</a:rPr>
              <a:t>This slide is for emerging AI risk. It should separate runtime security from governance evidence.</a:t>
            </a:r>
            <a:endParaRPr lang="en-US" sz="850" dirty="0"/>
          </a:p>
        </p:txBody>
      </p:sp>
      <p:sp>
        <p:nvSpPr>
          <p:cNvPr id="5" name="Shape 3"/>
          <p:cNvSpPr/>
          <p:nvPr/>
        </p:nvSpPr>
        <p:spPr>
          <a:xfrm>
            <a:off x="594360" y="1508760"/>
            <a:ext cx="10972800" cy="384048"/>
          </a:xfrm>
          <a:prstGeom prst="rect">
            <a:avLst/>
          </a:prstGeom>
          <a:solidFill>
            <a:srgbClr val="0F172A"/>
          </a:solidFill>
          <a:ln w="6350">
            <a:solidFill>
              <a:srgbClr val="0F17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9224" y="1600200"/>
            <a:ext cx="22677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Area</a:t>
            </a:r>
            <a:endParaRPr lang="en-US" sz="690" dirty="0"/>
          </a:p>
        </p:txBody>
      </p:sp>
      <p:sp>
        <p:nvSpPr>
          <p:cNvPr id="7" name="Text 5"/>
          <p:cNvSpPr/>
          <p:nvPr/>
        </p:nvSpPr>
        <p:spPr>
          <a:xfrm>
            <a:off x="3026664" y="1600200"/>
            <a:ext cx="17190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Current exposure</a:t>
            </a:r>
            <a:endParaRPr lang="en-US" sz="690" dirty="0"/>
          </a:p>
        </p:txBody>
      </p:sp>
      <p:sp>
        <p:nvSpPr>
          <p:cNvPr id="8" name="Text 6"/>
          <p:cNvSpPr/>
          <p:nvPr/>
        </p:nvSpPr>
        <p:spPr>
          <a:xfrm>
            <a:off x="4855464" y="1600200"/>
            <a:ext cx="45537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Evidence gap</a:t>
            </a:r>
            <a:endParaRPr lang="en-US" sz="690" dirty="0"/>
          </a:p>
        </p:txBody>
      </p:sp>
      <p:sp>
        <p:nvSpPr>
          <p:cNvPr id="9" name="Text 7"/>
          <p:cNvSpPr/>
          <p:nvPr/>
        </p:nvSpPr>
        <p:spPr>
          <a:xfrm>
            <a:off x="9518904" y="1600200"/>
            <a:ext cx="8046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Priority</a:t>
            </a:r>
            <a:endParaRPr lang="en-US" sz="690" dirty="0"/>
          </a:p>
        </p:txBody>
      </p:sp>
      <p:sp>
        <p:nvSpPr>
          <p:cNvPr id="10" name="Shape 8"/>
          <p:cNvSpPr/>
          <p:nvPr/>
        </p:nvSpPr>
        <p:spPr>
          <a:xfrm>
            <a:off x="594360" y="1892808"/>
            <a:ext cx="10972800" cy="50292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94360" y="189280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9224" y="1956816"/>
            <a:ext cx="2267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Shadow AI discovery</a:t>
            </a:r>
            <a:endParaRPr lang="en-US" sz="710" dirty="0"/>
          </a:p>
        </p:txBody>
      </p:sp>
      <p:sp>
        <p:nvSpPr>
          <p:cNvPr id="13" name="Shape 11"/>
          <p:cNvSpPr/>
          <p:nvPr/>
        </p:nvSpPr>
        <p:spPr>
          <a:xfrm>
            <a:off x="2971800" y="189280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026664" y="1956816"/>
            <a:ext cx="17190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High</a:t>
            </a:r>
            <a:endParaRPr lang="en-US" sz="710" dirty="0"/>
          </a:p>
        </p:txBody>
      </p:sp>
      <p:sp>
        <p:nvSpPr>
          <p:cNvPr id="15" name="Shape 13"/>
          <p:cNvSpPr/>
          <p:nvPr/>
        </p:nvSpPr>
        <p:spPr>
          <a:xfrm>
            <a:off x="4800600" y="189280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855464" y="1956816"/>
            <a:ext cx="4553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Department usage and browser-extension evidence incomplete</a:t>
            </a:r>
            <a:endParaRPr lang="en-US" sz="710" dirty="0"/>
          </a:p>
        </p:txBody>
      </p:sp>
      <p:sp>
        <p:nvSpPr>
          <p:cNvPr id="17" name="Shape 15"/>
          <p:cNvSpPr/>
          <p:nvPr/>
        </p:nvSpPr>
        <p:spPr>
          <a:xfrm>
            <a:off x="9464040" y="189280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9518904" y="1956816"/>
            <a:ext cx="8046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P0</a:t>
            </a:r>
            <a:endParaRPr lang="en-US" sz="710" dirty="0"/>
          </a:p>
        </p:txBody>
      </p:sp>
      <p:sp>
        <p:nvSpPr>
          <p:cNvPr id="19" name="Shape 17"/>
          <p:cNvSpPr/>
          <p:nvPr/>
        </p:nvSpPr>
        <p:spPr>
          <a:xfrm>
            <a:off x="11567160" y="189280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594360" y="2395728"/>
            <a:ext cx="10972800" cy="50292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594360" y="239572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49224" y="2459736"/>
            <a:ext cx="2267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MCP / tool approval</a:t>
            </a:r>
            <a:endParaRPr lang="en-US" sz="710" dirty="0"/>
          </a:p>
        </p:txBody>
      </p:sp>
      <p:sp>
        <p:nvSpPr>
          <p:cNvPr id="23" name="Shape 21"/>
          <p:cNvSpPr/>
          <p:nvPr/>
        </p:nvSpPr>
        <p:spPr>
          <a:xfrm>
            <a:off x="2971800" y="239572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026664" y="2459736"/>
            <a:ext cx="17190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High</a:t>
            </a:r>
            <a:endParaRPr lang="en-US" sz="710" dirty="0"/>
          </a:p>
        </p:txBody>
      </p:sp>
      <p:sp>
        <p:nvSpPr>
          <p:cNvPr id="25" name="Shape 23"/>
          <p:cNvSpPr/>
          <p:nvPr/>
        </p:nvSpPr>
        <p:spPr>
          <a:xfrm>
            <a:off x="4800600" y="239572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855464" y="2459736"/>
            <a:ext cx="4553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No standard connector/skill approval log</a:t>
            </a:r>
            <a:endParaRPr lang="en-US" sz="710" dirty="0"/>
          </a:p>
        </p:txBody>
      </p:sp>
      <p:sp>
        <p:nvSpPr>
          <p:cNvPr id="27" name="Shape 25"/>
          <p:cNvSpPr/>
          <p:nvPr/>
        </p:nvSpPr>
        <p:spPr>
          <a:xfrm>
            <a:off x="9464040" y="239572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9518904" y="2459736"/>
            <a:ext cx="8046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P0</a:t>
            </a:r>
            <a:endParaRPr lang="en-US" sz="710" dirty="0"/>
          </a:p>
        </p:txBody>
      </p:sp>
      <p:sp>
        <p:nvSpPr>
          <p:cNvPr id="29" name="Shape 27"/>
          <p:cNvSpPr/>
          <p:nvPr/>
        </p:nvSpPr>
        <p:spPr>
          <a:xfrm>
            <a:off x="11567160" y="239572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594360" y="2898648"/>
            <a:ext cx="10972800" cy="50292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594360" y="289864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649224" y="2962656"/>
            <a:ext cx="2267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Human override</a:t>
            </a:r>
            <a:endParaRPr lang="en-US" sz="710" dirty="0"/>
          </a:p>
        </p:txBody>
      </p:sp>
      <p:sp>
        <p:nvSpPr>
          <p:cNvPr id="33" name="Shape 31"/>
          <p:cNvSpPr/>
          <p:nvPr/>
        </p:nvSpPr>
        <p:spPr>
          <a:xfrm>
            <a:off x="2971800" y="289864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3026664" y="2962656"/>
            <a:ext cx="17190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Medium</a:t>
            </a:r>
            <a:endParaRPr lang="en-US" sz="710" dirty="0"/>
          </a:p>
        </p:txBody>
      </p:sp>
      <p:sp>
        <p:nvSpPr>
          <p:cNvPr id="35" name="Shape 33"/>
          <p:cNvSpPr/>
          <p:nvPr/>
        </p:nvSpPr>
        <p:spPr>
          <a:xfrm>
            <a:off x="4800600" y="289864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4855464" y="2962656"/>
            <a:ext cx="4553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High-impact action rules not consistently documented</a:t>
            </a:r>
            <a:endParaRPr lang="en-US" sz="710" dirty="0"/>
          </a:p>
        </p:txBody>
      </p:sp>
      <p:sp>
        <p:nvSpPr>
          <p:cNvPr id="37" name="Shape 35"/>
          <p:cNvSpPr/>
          <p:nvPr/>
        </p:nvSpPr>
        <p:spPr>
          <a:xfrm>
            <a:off x="9464040" y="289864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9518904" y="2962656"/>
            <a:ext cx="8046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P1</a:t>
            </a:r>
            <a:endParaRPr lang="en-US" sz="710" dirty="0"/>
          </a:p>
        </p:txBody>
      </p:sp>
      <p:sp>
        <p:nvSpPr>
          <p:cNvPr id="39" name="Shape 37"/>
          <p:cNvSpPr/>
          <p:nvPr/>
        </p:nvSpPr>
        <p:spPr>
          <a:xfrm>
            <a:off x="11567160" y="289864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594360" y="3401568"/>
            <a:ext cx="10972800" cy="50292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594360" y="340156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649224" y="3465576"/>
            <a:ext cx="2267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Kill-switch / rollback</a:t>
            </a:r>
            <a:endParaRPr lang="en-US" sz="710" dirty="0"/>
          </a:p>
        </p:txBody>
      </p:sp>
      <p:sp>
        <p:nvSpPr>
          <p:cNvPr id="43" name="Shape 41"/>
          <p:cNvSpPr/>
          <p:nvPr/>
        </p:nvSpPr>
        <p:spPr>
          <a:xfrm>
            <a:off x="2971800" y="340156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3026664" y="3465576"/>
            <a:ext cx="17190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Medium</a:t>
            </a:r>
            <a:endParaRPr lang="en-US" sz="710" dirty="0"/>
          </a:p>
        </p:txBody>
      </p:sp>
      <p:sp>
        <p:nvSpPr>
          <p:cNvPr id="45" name="Shape 43"/>
          <p:cNvSpPr/>
          <p:nvPr/>
        </p:nvSpPr>
        <p:spPr>
          <a:xfrm>
            <a:off x="4800600" y="340156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4855464" y="3465576"/>
            <a:ext cx="4553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Escalation triggers and restart criteria incomplete</a:t>
            </a:r>
            <a:endParaRPr lang="en-US" sz="710" dirty="0"/>
          </a:p>
        </p:txBody>
      </p:sp>
      <p:sp>
        <p:nvSpPr>
          <p:cNvPr id="47" name="Shape 45"/>
          <p:cNvSpPr/>
          <p:nvPr/>
        </p:nvSpPr>
        <p:spPr>
          <a:xfrm>
            <a:off x="9464040" y="340156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9518904" y="3465576"/>
            <a:ext cx="8046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P1</a:t>
            </a:r>
            <a:endParaRPr lang="en-US" sz="710" dirty="0"/>
          </a:p>
        </p:txBody>
      </p:sp>
      <p:sp>
        <p:nvSpPr>
          <p:cNvPr id="49" name="Shape 47"/>
          <p:cNvSpPr/>
          <p:nvPr/>
        </p:nvSpPr>
        <p:spPr>
          <a:xfrm>
            <a:off x="11567160" y="340156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594360" y="3904488"/>
            <a:ext cx="10972800" cy="50292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594360" y="390448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649224" y="3968496"/>
            <a:ext cx="2267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Agent identity</a:t>
            </a:r>
            <a:endParaRPr lang="en-US" sz="710" dirty="0"/>
          </a:p>
        </p:txBody>
      </p:sp>
      <p:sp>
        <p:nvSpPr>
          <p:cNvPr id="53" name="Shape 51"/>
          <p:cNvSpPr/>
          <p:nvPr/>
        </p:nvSpPr>
        <p:spPr>
          <a:xfrm>
            <a:off x="2971800" y="390448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3026664" y="3968496"/>
            <a:ext cx="17190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High</a:t>
            </a:r>
            <a:endParaRPr lang="en-US" sz="710" dirty="0"/>
          </a:p>
        </p:txBody>
      </p:sp>
      <p:sp>
        <p:nvSpPr>
          <p:cNvPr id="55" name="Shape 53"/>
          <p:cNvSpPr/>
          <p:nvPr/>
        </p:nvSpPr>
        <p:spPr>
          <a:xfrm>
            <a:off x="4800600" y="390448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4855464" y="3968496"/>
            <a:ext cx="455371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Non-human identities and credential scopes not centrally reviewed</a:t>
            </a:r>
            <a:endParaRPr lang="en-US" sz="710" dirty="0"/>
          </a:p>
        </p:txBody>
      </p:sp>
      <p:sp>
        <p:nvSpPr>
          <p:cNvPr id="57" name="Shape 55"/>
          <p:cNvSpPr/>
          <p:nvPr/>
        </p:nvSpPr>
        <p:spPr>
          <a:xfrm>
            <a:off x="9464040" y="390448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58" name="Text 56"/>
          <p:cNvSpPr/>
          <p:nvPr/>
        </p:nvSpPr>
        <p:spPr>
          <a:xfrm>
            <a:off x="9518904" y="3968496"/>
            <a:ext cx="804672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P0</a:t>
            </a:r>
            <a:endParaRPr lang="en-US" sz="710" dirty="0"/>
          </a:p>
        </p:txBody>
      </p:sp>
      <p:sp>
        <p:nvSpPr>
          <p:cNvPr id="59" name="Shape 57"/>
          <p:cNvSpPr/>
          <p:nvPr/>
        </p:nvSpPr>
        <p:spPr>
          <a:xfrm>
            <a:off x="11567160" y="3904488"/>
            <a:ext cx="0" cy="502920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60" name="Shape 58"/>
          <p:cNvSpPr/>
          <p:nvPr/>
        </p:nvSpPr>
        <p:spPr>
          <a:xfrm>
            <a:off x="594360" y="5504688"/>
            <a:ext cx="10972800" cy="566928"/>
          </a:xfrm>
          <a:prstGeom prst="roundRect">
            <a:avLst>
              <a:gd name="adj" fmla="val 12903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61" name="Shape 59"/>
          <p:cNvSpPr/>
          <p:nvPr/>
        </p:nvSpPr>
        <p:spPr>
          <a:xfrm>
            <a:off x="704088" y="5632704"/>
            <a:ext cx="73152" cy="310896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62" name="Text 60"/>
          <p:cNvSpPr/>
          <p:nvPr/>
        </p:nvSpPr>
        <p:spPr>
          <a:xfrm>
            <a:off x="850392" y="5669280"/>
            <a:ext cx="10561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Decision rule</a:t>
            </a:r>
            <a:endParaRPr lang="en-US" sz="1050" dirty="0"/>
          </a:p>
        </p:txBody>
      </p:sp>
      <p:sp>
        <p:nvSpPr>
          <p:cNvPr id="63" name="Text 61"/>
          <p:cNvSpPr/>
          <p:nvPr/>
        </p:nvSpPr>
        <p:spPr>
          <a:xfrm>
            <a:off x="850392" y="5961888"/>
            <a:ext cx="10561320" cy="365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Do not approve production agentic AI until the system has named ownership, tool approval, credential scope, human oversight, kill-switch, evidence retention, and incident escalation documented.</a:t>
            </a:r>
            <a:endParaRPr lang="en-US" sz="790" dirty="0"/>
          </a:p>
        </p:txBody>
      </p:sp>
      <p:sp>
        <p:nvSpPr>
          <p:cNvPr id="64" name="Text 62"/>
          <p:cNvSpPr/>
          <p:nvPr/>
        </p:nvSpPr>
        <p:spPr>
          <a:xfrm>
            <a:off x="502920" y="6510528"/>
            <a:ext cx="8961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Move78 International Limited - Sample board reporting artifact - informational only, not legal advice</a:t>
            </a:r>
            <a:endParaRPr lang="en-US" sz="670" dirty="0"/>
          </a:p>
        </p:txBody>
      </p:sp>
      <p:sp>
        <p:nvSpPr>
          <p:cNvPr id="65" name="Text 63"/>
          <p:cNvSpPr/>
          <p:nvPr/>
        </p:nvSpPr>
        <p:spPr>
          <a:xfrm>
            <a:off x="11247120" y="6510528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6</a:t>
            </a:r>
            <a:endParaRPr lang="en-US" sz="67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28600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D4ED8"/>
                </a:solidFill>
              </a:rPr>
              <a:t>MOVE78</a:t>
            </a:r>
            <a:endParaRPr lang="en-US" sz="90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8686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17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90-day implementation plan and board ask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02920" y="1005840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64748B"/>
                </a:solidFill>
              </a:rPr>
              <a:t>Make the ask explicit. The board should know what needs approval now.</a:t>
            </a:r>
            <a:endParaRPr lang="en-US" sz="850" dirty="0"/>
          </a:p>
        </p:txBody>
      </p:sp>
      <p:sp>
        <p:nvSpPr>
          <p:cNvPr id="5" name="Shape 3"/>
          <p:cNvSpPr/>
          <p:nvPr/>
        </p:nvSpPr>
        <p:spPr>
          <a:xfrm>
            <a:off x="594360" y="1508760"/>
            <a:ext cx="10972800" cy="384048"/>
          </a:xfrm>
          <a:prstGeom prst="rect">
            <a:avLst/>
          </a:prstGeom>
          <a:solidFill>
            <a:srgbClr val="0F172A"/>
          </a:solidFill>
          <a:ln w="6350">
            <a:solidFill>
              <a:srgbClr val="0F17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9224" y="1600200"/>
            <a:ext cx="17190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Phase</a:t>
            </a:r>
            <a:endParaRPr lang="en-US" sz="690" dirty="0"/>
          </a:p>
        </p:txBody>
      </p:sp>
      <p:sp>
        <p:nvSpPr>
          <p:cNvPr id="7" name="Text 5"/>
          <p:cNvSpPr/>
          <p:nvPr/>
        </p:nvSpPr>
        <p:spPr>
          <a:xfrm>
            <a:off x="2478024" y="1600200"/>
            <a:ext cx="98755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Weeks</a:t>
            </a:r>
            <a:endParaRPr lang="en-US" sz="690" dirty="0"/>
          </a:p>
        </p:txBody>
      </p:sp>
      <p:sp>
        <p:nvSpPr>
          <p:cNvPr id="8" name="Text 6"/>
          <p:cNvSpPr/>
          <p:nvPr/>
        </p:nvSpPr>
        <p:spPr>
          <a:xfrm>
            <a:off x="3575304" y="1600200"/>
            <a:ext cx="44622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Deliverable</a:t>
            </a:r>
            <a:endParaRPr lang="en-US" sz="690" dirty="0"/>
          </a:p>
        </p:txBody>
      </p:sp>
      <p:sp>
        <p:nvSpPr>
          <p:cNvPr id="9" name="Text 7"/>
          <p:cNvSpPr/>
          <p:nvPr/>
        </p:nvSpPr>
        <p:spPr>
          <a:xfrm>
            <a:off x="8147304" y="1600200"/>
            <a:ext cx="33649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690" b="1" dirty="0">
                <a:solidFill>
                  <a:srgbClr val="FFFFFF"/>
                </a:solidFill>
              </a:rPr>
              <a:t>Board-visible output</a:t>
            </a:r>
            <a:endParaRPr lang="en-US" sz="690" dirty="0"/>
          </a:p>
        </p:txBody>
      </p:sp>
      <p:sp>
        <p:nvSpPr>
          <p:cNvPr id="10" name="Shape 8"/>
          <p:cNvSpPr/>
          <p:nvPr/>
        </p:nvSpPr>
        <p:spPr>
          <a:xfrm>
            <a:off x="594360" y="1892808"/>
            <a:ext cx="10972800" cy="566928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94360" y="1892808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9224" y="1956816"/>
            <a:ext cx="17190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1. Baseline</a:t>
            </a:r>
            <a:endParaRPr lang="en-US" sz="710" dirty="0"/>
          </a:p>
        </p:txBody>
      </p:sp>
      <p:sp>
        <p:nvSpPr>
          <p:cNvPr id="13" name="Shape 11"/>
          <p:cNvSpPr/>
          <p:nvPr/>
        </p:nvSpPr>
        <p:spPr>
          <a:xfrm>
            <a:off x="2423160" y="1892808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478024" y="1956816"/>
            <a:ext cx="98755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1-3</a:t>
            </a:r>
            <a:endParaRPr lang="en-US" sz="710" dirty="0"/>
          </a:p>
        </p:txBody>
      </p:sp>
      <p:sp>
        <p:nvSpPr>
          <p:cNvPr id="15" name="Shape 13"/>
          <p:cNvSpPr/>
          <p:nvPr/>
        </p:nvSpPr>
        <p:spPr>
          <a:xfrm>
            <a:off x="3520440" y="1892808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575304" y="1956816"/>
            <a:ext cx="44622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Usage-based inventory, shadow AI discovery, vendor AI intake</a:t>
            </a:r>
            <a:endParaRPr lang="en-US" sz="710" dirty="0"/>
          </a:p>
        </p:txBody>
      </p:sp>
      <p:sp>
        <p:nvSpPr>
          <p:cNvPr id="17" name="Shape 15"/>
          <p:cNvSpPr/>
          <p:nvPr/>
        </p:nvSpPr>
        <p:spPr>
          <a:xfrm>
            <a:off x="8092440" y="1892808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147304" y="1956816"/>
            <a:ext cx="33649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Inventory coverage and high-impact candidate list</a:t>
            </a:r>
            <a:endParaRPr lang="en-US" sz="710" dirty="0"/>
          </a:p>
        </p:txBody>
      </p:sp>
      <p:sp>
        <p:nvSpPr>
          <p:cNvPr id="19" name="Shape 17"/>
          <p:cNvSpPr/>
          <p:nvPr/>
        </p:nvSpPr>
        <p:spPr>
          <a:xfrm>
            <a:off x="11567160" y="1892808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594360" y="2459736"/>
            <a:ext cx="10972800" cy="566928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594360" y="2459736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49224" y="2523744"/>
            <a:ext cx="17190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2. Evidence build</a:t>
            </a:r>
            <a:endParaRPr lang="en-US" sz="710" dirty="0"/>
          </a:p>
        </p:txBody>
      </p:sp>
      <p:sp>
        <p:nvSpPr>
          <p:cNvPr id="23" name="Shape 21"/>
          <p:cNvSpPr/>
          <p:nvPr/>
        </p:nvSpPr>
        <p:spPr>
          <a:xfrm>
            <a:off x="2423160" y="2459736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2478024" y="2523744"/>
            <a:ext cx="98755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4-7</a:t>
            </a:r>
            <a:endParaRPr lang="en-US" sz="710" dirty="0"/>
          </a:p>
        </p:txBody>
      </p:sp>
      <p:sp>
        <p:nvSpPr>
          <p:cNvPr id="25" name="Shape 23"/>
          <p:cNvSpPr/>
          <p:nvPr/>
        </p:nvSpPr>
        <p:spPr>
          <a:xfrm>
            <a:off x="3520440" y="2459736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575304" y="2523744"/>
            <a:ext cx="44622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Risk register, FRIA Lite evidence, vendor review log, agent approval log</a:t>
            </a:r>
            <a:endParaRPr lang="en-US" sz="710" dirty="0"/>
          </a:p>
        </p:txBody>
      </p:sp>
      <p:sp>
        <p:nvSpPr>
          <p:cNvPr id="27" name="Shape 25"/>
          <p:cNvSpPr/>
          <p:nvPr/>
        </p:nvSpPr>
        <p:spPr>
          <a:xfrm>
            <a:off x="8092440" y="2459736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8147304" y="2523744"/>
            <a:ext cx="33649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Control gap and evidence maturity dashboard</a:t>
            </a:r>
            <a:endParaRPr lang="en-US" sz="710" dirty="0"/>
          </a:p>
        </p:txBody>
      </p:sp>
      <p:sp>
        <p:nvSpPr>
          <p:cNvPr id="29" name="Shape 27"/>
          <p:cNvSpPr/>
          <p:nvPr/>
        </p:nvSpPr>
        <p:spPr>
          <a:xfrm>
            <a:off x="11567160" y="2459736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594360" y="3026664"/>
            <a:ext cx="10972800" cy="566928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F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594360" y="3026664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649224" y="3090672"/>
            <a:ext cx="17190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3. Operating cadence</a:t>
            </a:r>
            <a:endParaRPr lang="en-US" sz="710" dirty="0"/>
          </a:p>
        </p:txBody>
      </p:sp>
      <p:sp>
        <p:nvSpPr>
          <p:cNvPr id="33" name="Shape 31"/>
          <p:cNvSpPr/>
          <p:nvPr/>
        </p:nvSpPr>
        <p:spPr>
          <a:xfrm>
            <a:off x="2423160" y="3026664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2478024" y="3090672"/>
            <a:ext cx="98755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8-12</a:t>
            </a:r>
            <a:endParaRPr lang="en-US" sz="710" dirty="0"/>
          </a:p>
        </p:txBody>
      </p:sp>
      <p:sp>
        <p:nvSpPr>
          <p:cNvPr id="35" name="Shape 33"/>
          <p:cNvSpPr/>
          <p:nvPr/>
        </p:nvSpPr>
        <p:spPr>
          <a:xfrm>
            <a:off x="3520440" y="3026664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3575304" y="3090672"/>
            <a:ext cx="44622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Board report pack, review cadence, incident escalation, owner tracker</a:t>
            </a:r>
            <a:endParaRPr lang="en-US" sz="710" dirty="0"/>
          </a:p>
        </p:txBody>
      </p:sp>
      <p:sp>
        <p:nvSpPr>
          <p:cNvPr id="37" name="Shape 35"/>
          <p:cNvSpPr/>
          <p:nvPr/>
        </p:nvSpPr>
        <p:spPr>
          <a:xfrm>
            <a:off x="8092440" y="3026664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8147304" y="3090672"/>
            <a:ext cx="33649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10" dirty="0">
                <a:solidFill>
                  <a:srgbClr val="0F172A"/>
                </a:solidFill>
              </a:rPr>
              <a:t>Management-approved implementation plan</a:t>
            </a:r>
            <a:endParaRPr lang="en-US" sz="710" dirty="0"/>
          </a:p>
        </p:txBody>
      </p:sp>
      <p:sp>
        <p:nvSpPr>
          <p:cNvPr id="39" name="Shape 37"/>
          <p:cNvSpPr/>
          <p:nvPr/>
        </p:nvSpPr>
        <p:spPr>
          <a:xfrm>
            <a:off x="11567160" y="3026664"/>
            <a:ext cx="0" cy="566928"/>
          </a:xfrm>
          <a:prstGeom prst="line">
            <a:avLst/>
          </a:prstGeom>
          <a:noFill/>
          <a:ln w="6350">
            <a:solidFill>
              <a:srgbClr val="D9E2EF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594360" y="4160520"/>
            <a:ext cx="3474720" cy="960120"/>
          </a:xfrm>
          <a:prstGeom prst="roundRect">
            <a:avLst>
              <a:gd name="adj" fmla="val 7619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704088" y="4288536"/>
            <a:ext cx="73152" cy="70408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850392" y="4325112"/>
            <a:ext cx="3063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Board ask</a:t>
            </a:r>
            <a:endParaRPr lang="en-US" sz="1050" dirty="0"/>
          </a:p>
        </p:txBody>
      </p:sp>
      <p:sp>
        <p:nvSpPr>
          <p:cNvPr id="43" name="Text 41"/>
          <p:cNvSpPr/>
          <p:nvPr/>
        </p:nvSpPr>
        <p:spPr>
          <a:xfrm>
            <a:off x="850392" y="4617720"/>
            <a:ext cx="3063240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Approve the 90-day implementation sprint and require monthly management updates.</a:t>
            </a:r>
            <a:endParaRPr lang="en-US" sz="790" dirty="0"/>
          </a:p>
        </p:txBody>
      </p:sp>
      <p:sp>
        <p:nvSpPr>
          <p:cNvPr id="44" name="Shape 42"/>
          <p:cNvSpPr/>
          <p:nvPr/>
        </p:nvSpPr>
        <p:spPr>
          <a:xfrm>
            <a:off x="4343400" y="4160520"/>
            <a:ext cx="3474720" cy="960120"/>
          </a:xfrm>
          <a:prstGeom prst="roundRect">
            <a:avLst>
              <a:gd name="adj" fmla="val 7619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4453128" y="4288536"/>
            <a:ext cx="73152" cy="704088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4599432" y="4325112"/>
            <a:ext cx="3063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Management ask</a:t>
            </a:r>
            <a:endParaRPr lang="en-US" sz="1050" dirty="0"/>
          </a:p>
        </p:txBody>
      </p:sp>
      <p:sp>
        <p:nvSpPr>
          <p:cNvPr id="47" name="Text 45"/>
          <p:cNvSpPr/>
          <p:nvPr/>
        </p:nvSpPr>
        <p:spPr>
          <a:xfrm>
            <a:off x="4599432" y="4617720"/>
            <a:ext cx="3063240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Assign owners for inventory, vendor review, FRIA evidence, agentic controls, and board reporting.</a:t>
            </a:r>
            <a:endParaRPr lang="en-US" sz="790" dirty="0"/>
          </a:p>
        </p:txBody>
      </p:sp>
      <p:sp>
        <p:nvSpPr>
          <p:cNvPr id="48" name="Shape 46"/>
          <p:cNvSpPr/>
          <p:nvPr/>
        </p:nvSpPr>
        <p:spPr>
          <a:xfrm>
            <a:off x="8092440" y="4160520"/>
            <a:ext cx="3474720" cy="960120"/>
          </a:xfrm>
          <a:prstGeom prst="roundRect">
            <a:avLst>
              <a:gd name="adj" fmla="val 7619"/>
            </a:avLst>
          </a:prstGeom>
          <a:solidFill>
            <a:srgbClr val="FFFFFF"/>
          </a:solidFill>
          <a:ln w="10160">
            <a:solidFill>
              <a:srgbClr val="D9E2EF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8202168" y="4288536"/>
            <a:ext cx="73152" cy="70408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8348472" y="4325112"/>
            <a:ext cx="3063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50" b="1" dirty="0">
                <a:solidFill>
                  <a:srgbClr val="0F172A"/>
                </a:solidFill>
              </a:rPr>
              <a:t>Move78 ACT-2 link</a:t>
            </a:r>
            <a:endParaRPr lang="en-US" sz="1050" dirty="0"/>
          </a:p>
        </p:txBody>
      </p:sp>
      <p:sp>
        <p:nvSpPr>
          <p:cNvPr id="51" name="Text 49"/>
          <p:cNvSpPr/>
          <p:nvPr/>
        </p:nvSpPr>
        <p:spPr>
          <a:xfrm>
            <a:off x="8348472" y="4617720"/>
            <a:ext cx="3063240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790" dirty="0">
                <a:solidFill>
                  <a:srgbClr val="64748B"/>
                </a:solidFill>
              </a:rPr>
              <a:t>Use ACT-2 Professional as the implementation backbone for editable evidence artifacts and operating model templates.</a:t>
            </a:r>
            <a:endParaRPr lang="en-US" sz="790" dirty="0"/>
          </a:p>
        </p:txBody>
      </p:sp>
      <p:sp>
        <p:nvSpPr>
          <p:cNvPr id="52" name="Text 50"/>
          <p:cNvSpPr/>
          <p:nvPr/>
        </p:nvSpPr>
        <p:spPr>
          <a:xfrm>
            <a:off x="502920" y="6510528"/>
            <a:ext cx="8961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Move78 International Limited - Sample board reporting artifact - informational only, not legal advice</a:t>
            </a:r>
            <a:endParaRPr lang="en-US" sz="670" dirty="0"/>
          </a:p>
        </p:txBody>
      </p:sp>
      <p:sp>
        <p:nvSpPr>
          <p:cNvPr id="53" name="Text 51"/>
          <p:cNvSpPr/>
          <p:nvPr/>
        </p:nvSpPr>
        <p:spPr>
          <a:xfrm>
            <a:off x="11247120" y="6510528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70" dirty="0">
                <a:solidFill>
                  <a:srgbClr val="64748B"/>
                </a:solidFill>
              </a:rPr>
              <a:t>7</a:t>
            </a:r>
            <a:endParaRPr lang="en-US" sz="67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Move78 International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Move78 Board AI Governance Sample Deck</dc:title>
  <dc:subject>AI governance board reporting sample deck</dc:subject>
  <dc:creator>Move78 International Limited</dc:creator>
  <cp:lastModifiedBy>Move78 International Limited</cp:lastModifiedBy>
  <cp:revision>1</cp:revision>
  <dcterms:created xsi:type="dcterms:W3CDTF">2026-04-27T16:39:07Z</dcterms:created>
  <dcterms:modified xsi:type="dcterms:W3CDTF">2026-04-27T16:39:07Z</dcterms:modified>
</cp:coreProperties>
</file>